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2" r:id="rId6"/>
    <p:sldId id="263" r:id="rId7"/>
    <p:sldId id="272" r:id="rId8"/>
    <p:sldId id="282" r:id="rId9"/>
    <p:sldId id="281" r:id="rId10"/>
    <p:sldId id="264" r:id="rId11"/>
    <p:sldId id="265" r:id="rId12"/>
    <p:sldId id="261" r:id="rId13"/>
  </p:sldIdLst>
  <p:sldSz cx="18288000" cy="10287000"/>
  <p:notesSz cx="6858000" cy="9144000"/>
  <p:embeddedFontLst>
    <p:embeddedFont>
      <p:font typeface="Poppins Bold" panose="020B0604020202020204" charset="0"/>
      <p:regular r:id="rId15"/>
    </p:embeddedFont>
    <p:embeddedFont>
      <p:font typeface="Poppins Light" panose="00000400000000000000" pitchFamily="2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DDC944-9929-4CDB-B43E-A158FB89A885}" v="1" dt="2025-09-01T07:07:15.6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8" d="100"/>
          <a:sy n="78" d="100"/>
        </p:scale>
        <p:origin x="341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Cuscunà - marco.cuscuna@studio.unibo.it" userId="732dd5b8-4c5f-4929-a4a0-3e5bfbf48838" providerId="ADAL" clId="{A8996747-97CB-4F29-9ED2-0BDC3218C750}"/>
    <pc:docChg chg="undo custSel addSld delSld modSld">
      <pc:chgData name="Marco Cuscunà - marco.cuscuna@studio.unibo.it" userId="732dd5b8-4c5f-4929-a4a0-3e5bfbf48838" providerId="ADAL" clId="{A8996747-97CB-4F29-9ED2-0BDC3218C750}" dt="2025-08-29T17:09:56.843" v="386" actId="1076"/>
      <pc:docMkLst>
        <pc:docMk/>
      </pc:docMkLst>
      <pc:sldChg chg="addSp delSp modSp add mod">
        <pc:chgData name="Marco Cuscunà - marco.cuscuna@studio.unibo.it" userId="732dd5b8-4c5f-4929-a4a0-3e5bfbf48838" providerId="ADAL" clId="{A8996747-97CB-4F29-9ED2-0BDC3218C750}" dt="2025-08-29T17:07:36.064" v="354" actId="1076"/>
        <pc:sldMkLst>
          <pc:docMk/>
          <pc:sldMk cId="0" sldId="261"/>
        </pc:sldMkLst>
        <pc:spChg chg="mod">
          <ac:chgData name="Marco Cuscunà - marco.cuscuna@studio.unibo.it" userId="732dd5b8-4c5f-4929-a4a0-3e5bfbf48838" providerId="ADAL" clId="{A8996747-97CB-4F29-9ED2-0BDC3218C750}" dt="2025-08-29T17:06:51.098" v="345" actId="1076"/>
          <ac:spMkLst>
            <pc:docMk/>
            <pc:sldMk cId="0" sldId="261"/>
            <ac:spMk id="2" creationId="{00000000-0000-0000-0000-000000000000}"/>
          </ac:spMkLst>
        </pc:spChg>
        <pc:spChg chg="mod topLvl">
          <ac:chgData name="Marco Cuscunà - marco.cuscuna@studio.unibo.it" userId="732dd5b8-4c5f-4929-a4a0-3e5bfbf48838" providerId="ADAL" clId="{A8996747-97CB-4F29-9ED2-0BDC3218C750}" dt="2025-08-29T17:07:36.064" v="354" actId="1076"/>
          <ac:spMkLst>
            <pc:docMk/>
            <pc:sldMk cId="0" sldId="261"/>
            <ac:spMk id="5" creationId="{00000000-0000-0000-0000-000000000000}"/>
          </ac:spMkLst>
        </pc:spChg>
        <pc:spChg chg="add mod">
          <ac:chgData name="Marco Cuscunà - marco.cuscuna@studio.unibo.it" userId="732dd5b8-4c5f-4929-a4a0-3e5bfbf48838" providerId="ADAL" clId="{A8996747-97CB-4F29-9ED2-0BDC3218C750}" dt="2025-08-29T17:07:32.521" v="353" actId="1076"/>
          <ac:spMkLst>
            <pc:docMk/>
            <pc:sldMk cId="0" sldId="261"/>
            <ac:spMk id="19" creationId="{5202C09F-5220-2513-7C18-BEF4788129DD}"/>
          </ac:spMkLst>
        </pc:spChg>
        <pc:picChg chg="add mod">
          <ac:chgData name="Marco Cuscunà - marco.cuscuna@studio.unibo.it" userId="732dd5b8-4c5f-4929-a4a0-3e5bfbf48838" providerId="ADAL" clId="{A8996747-97CB-4F29-9ED2-0BDC3218C750}" dt="2025-08-29T17:07:14.841" v="350" actId="1076"/>
          <ac:picMkLst>
            <pc:docMk/>
            <pc:sldMk cId="0" sldId="261"/>
            <ac:picMk id="16" creationId="{6BD8C251-878B-BD82-25F4-A76BECDEC800}"/>
          </ac:picMkLst>
        </pc:picChg>
      </pc:sldChg>
      <pc:sldChg chg="addSp delSp modSp mod">
        <pc:chgData name="Marco Cuscunà - marco.cuscuna@studio.unibo.it" userId="732dd5b8-4c5f-4929-a4a0-3e5bfbf48838" providerId="ADAL" clId="{A8996747-97CB-4F29-9ED2-0BDC3218C750}" dt="2025-08-29T17:09:56.843" v="386" actId="1076"/>
        <pc:sldMkLst>
          <pc:docMk/>
          <pc:sldMk cId="0" sldId="264"/>
        </pc:sldMkLst>
        <pc:spChg chg="mod">
          <ac:chgData name="Marco Cuscunà - marco.cuscuna@studio.unibo.it" userId="732dd5b8-4c5f-4929-a4a0-3e5bfbf48838" providerId="ADAL" clId="{A8996747-97CB-4F29-9ED2-0BDC3218C750}" dt="2025-08-29T17:09:56.843" v="386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56.640" v="385" actId="1035"/>
          <ac:spMkLst>
            <pc:docMk/>
            <pc:sldMk cId="0" sldId="264"/>
            <ac:spMk id="5" creationId="{00000000-0000-0000-0000-000000000000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10.367" v="359"/>
          <ac:spMkLst>
            <pc:docMk/>
            <pc:sldMk cId="0" sldId="264"/>
            <ac:spMk id="6" creationId="{00000000-0000-0000-0000-000000000000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56.390" v="384" actId="1035"/>
          <ac:spMkLst>
            <pc:docMk/>
            <pc:sldMk cId="0" sldId="264"/>
            <ac:spMk id="10" creationId="{A33DA3A4-1041-67C7-9837-48CF353B1E09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40.660" v="366" actId="1035"/>
          <ac:spMkLst>
            <pc:docMk/>
            <pc:sldMk cId="0" sldId="264"/>
            <ac:spMk id="12" creationId="{FFAC37F0-C984-C8B0-83E2-9AC047385953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40.660" v="366" actId="1035"/>
          <ac:spMkLst>
            <pc:docMk/>
            <pc:sldMk cId="0" sldId="264"/>
            <ac:spMk id="13" creationId="{0C1B9410-A51D-D2C0-5426-4FB2885D4F6D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40.660" v="366" actId="1035"/>
          <ac:spMkLst>
            <pc:docMk/>
            <pc:sldMk cId="0" sldId="264"/>
            <ac:spMk id="17" creationId="{2B950762-E6A9-9D78-A9F0-DE927CE44A2D}"/>
          </ac:spMkLst>
        </pc:spChg>
        <pc:spChg chg="mod">
          <ac:chgData name="Marco Cuscunà - marco.cuscuna@studio.unibo.it" userId="732dd5b8-4c5f-4929-a4a0-3e5bfbf48838" providerId="ADAL" clId="{A8996747-97CB-4F29-9ED2-0BDC3218C750}" dt="2025-08-29T17:09:40.660" v="366" actId="1035"/>
          <ac:spMkLst>
            <pc:docMk/>
            <pc:sldMk cId="0" sldId="264"/>
            <ac:spMk id="19" creationId="{15427CB7-7687-D898-744E-4237AD4E9D37}"/>
          </ac:spMkLst>
        </pc:spChg>
        <pc:grpChg chg="mod">
          <ac:chgData name="Marco Cuscunà - marco.cuscuna@studio.unibo.it" userId="732dd5b8-4c5f-4929-a4a0-3e5bfbf48838" providerId="ADAL" clId="{A8996747-97CB-4F29-9ED2-0BDC3218C750}" dt="2025-08-29T17:09:40.660" v="366" actId="1035"/>
          <ac:grpSpMkLst>
            <pc:docMk/>
            <pc:sldMk cId="0" sldId="264"/>
            <ac:grpSpMk id="3" creationId="{00000000-0000-0000-0000-000000000000}"/>
          </ac:grpSpMkLst>
        </pc:grpChg>
        <pc:grpChg chg="add del">
          <ac:chgData name="Marco Cuscunà - marco.cuscuna@studio.unibo.it" userId="732dd5b8-4c5f-4929-a4a0-3e5bfbf48838" providerId="ADAL" clId="{A8996747-97CB-4F29-9ED2-0BDC3218C750}" dt="2025-08-29T17:08:09.678" v="357" actId="21"/>
          <ac:grpSpMkLst>
            <pc:docMk/>
            <pc:sldMk cId="0" sldId="264"/>
            <ac:grpSpMk id="7" creationId="{00000000-0000-0000-0000-000000000000}"/>
          </ac:grpSpMkLst>
        </pc:grpChg>
      </pc:sldChg>
      <pc:sldChg chg="addSp modSp">
        <pc:chgData name="Marco Cuscunà - marco.cuscuna@studio.unibo.it" userId="732dd5b8-4c5f-4929-a4a0-3e5bfbf48838" providerId="ADAL" clId="{A8996747-97CB-4F29-9ED2-0BDC3218C750}" dt="2025-08-29T17:08:11.380" v="358"/>
        <pc:sldMkLst>
          <pc:docMk/>
          <pc:sldMk cId="0" sldId="265"/>
        </pc:sldMkLst>
      </pc:sldChg>
      <pc:sldChg chg="del">
        <pc:chgData name="Marco Cuscunà - marco.cuscuna@studio.unibo.it" userId="732dd5b8-4c5f-4929-a4a0-3e5bfbf48838" providerId="ADAL" clId="{A8996747-97CB-4F29-9ED2-0BDC3218C750}" dt="2025-08-29T17:07:59.357" v="355" actId="2696"/>
        <pc:sldMkLst>
          <pc:docMk/>
          <pc:sldMk cId="0" sldId="280"/>
        </pc:sldMkLst>
      </pc:sldChg>
      <pc:sldChg chg="del">
        <pc:chgData name="Marco Cuscunà - marco.cuscuna@studio.unibo.it" userId="732dd5b8-4c5f-4929-a4a0-3e5bfbf48838" providerId="ADAL" clId="{A8996747-97CB-4F29-9ED2-0BDC3218C750}" dt="2025-08-29T16:51:09.453" v="1" actId="47"/>
        <pc:sldMkLst>
          <pc:docMk/>
          <pc:sldMk cId="3629930532" sldId="283"/>
        </pc:sldMkLst>
      </pc:sldChg>
    </pc:docChg>
  </pc:docChgLst>
  <pc:docChgLst>
    <pc:chgData name="Marco Cuscunà - marco.cuscuna@studio.unibo.it" userId="732dd5b8-4c5f-4929-a4a0-3e5bfbf48838" providerId="ADAL" clId="{F9DDC944-9929-4CDB-B43E-A158FB89A885}"/>
    <pc:docChg chg="undo custSel modSld">
      <pc:chgData name="Marco Cuscunà - marco.cuscuna@studio.unibo.it" userId="732dd5b8-4c5f-4929-a4a0-3e5bfbf48838" providerId="ADAL" clId="{F9DDC944-9929-4CDB-B43E-A158FB89A885}" dt="2025-09-01T07:07:39.394" v="12" actId="478"/>
      <pc:docMkLst>
        <pc:docMk/>
      </pc:docMkLst>
      <pc:sldChg chg="addSp delSp modSp mod">
        <pc:chgData name="Marco Cuscunà - marco.cuscuna@studio.unibo.it" userId="732dd5b8-4c5f-4929-a4a0-3e5bfbf48838" providerId="ADAL" clId="{F9DDC944-9929-4CDB-B43E-A158FB89A885}" dt="2025-09-01T07:07:39.394" v="12" actId="478"/>
        <pc:sldMkLst>
          <pc:docMk/>
          <pc:sldMk cId="0" sldId="265"/>
        </pc:sldMkLst>
        <pc:picChg chg="add mod ord">
          <ac:chgData name="Marco Cuscunà - marco.cuscuna@studio.unibo.it" userId="732dd5b8-4c5f-4929-a4a0-3e5bfbf48838" providerId="ADAL" clId="{F9DDC944-9929-4CDB-B43E-A158FB89A885}" dt="2025-09-01T07:07:37.679" v="11" actId="171"/>
          <ac:picMkLst>
            <pc:docMk/>
            <pc:sldMk cId="0" sldId="265"/>
            <ac:picMk id="8" creationId="{F50084FE-DEDD-5D3F-E4FF-A37C8B1D91F5}"/>
          </ac:picMkLst>
        </pc:picChg>
        <pc:picChg chg="add del">
          <ac:chgData name="Marco Cuscunà - marco.cuscuna@studio.unibo.it" userId="732dd5b8-4c5f-4929-a4a0-3e5bfbf48838" providerId="ADAL" clId="{F9DDC944-9929-4CDB-B43E-A158FB89A885}" dt="2025-09-01T07:07:39.394" v="12" actId="478"/>
          <ac:picMkLst>
            <pc:docMk/>
            <pc:sldMk cId="0" sldId="265"/>
            <ac:picMk id="9" creationId="{29EB90C2-C18D-101B-A38B-FB532EF9AA5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35F64-FDF4-4717-B3E3-71C0A6C32304}" type="datetimeFigureOut">
              <a:rPr lang="it-IT" smtClean="0"/>
              <a:t>01/09/2025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4E688-CB75-4BCD-82A3-15F748FCB1E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117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B4E688-CB75-4BCD-82A3-15F748FCB1E1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657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canva.com/ai-image-generator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magine 21" descr="Immagine che contiene rana, anfibio, Ranide, Organismo&#10;&#10;Il contenuto generato dall'IA potrebbe non essere corretto.">
            <a:extLst>
              <a:ext uri="{FF2B5EF4-FFF2-40B4-BE49-F238E27FC236}">
                <a16:creationId xmlns:a16="http://schemas.microsoft.com/office/drawing/2014/main" id="{4C6120A7-AB01-28A8-8AD1-20E554880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86" y="-38101"/>
            <a:ext cx="6980266" cy="1047039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4" name="AutoShape 4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629957" y="3583037"/>
            <a:ext cx="7556675" cy="3462966"/>
            <a:chOff x="-143052" y="-102773"/>
            <a:chExt cx="10075566" cy="4617288"/>
          </a:xfrm>
        </p:grpSpPr>
        <p:sp>
          <p:nvSpPr>
            <p:cNvPr id="7" name="TextBox 7"/>
            <p:cNvSpPr txBox="1"/>
            <p:nvPr/>
          </p:nvSpPr>
          <p:spPr>
            <a:xfrm>
              <a:off x="-143052" y="-102773"/>
              <a:ext cx="10042372" cy="24622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US" sz="4000" b="1" dirty="0">
                  <a:solidFill>
                    <a:srgbClr val="FF0000"/>
                  </a:solidFill>
                  <a:latin typeface="Poppins Bold" panose="020B0604020202020204" charset="0"/>
                  <a:cs typeface="Poppins Bold" panose="020B0604020202020204" charset="0"/>
                </a:rPr>
                <a:t>De novo genome assembly </a:t>
              </a:r>
              <a:endParaRPr lang="en-US" sz="4000" dirty="0">
                <a:solidFill>
                  <a:srgbClr val="FF0000"/>
                </a:solidFill>
                <a:latin typeface="Poppins Bold" panose="020B0604020202020204" charset="0"/>
                <a:cs typeface="Poppins Bold" panose="020B0604020202020204" charset="0"/>
              </a:endParaRPr>
            </a:p>
            <a:p>
              <a:r>
                <a:rPr lang="en-US" sz="4000" b="1" dirty="0">
                  <a:latin typeface="Poppins Bold" panose="020B0604020202020204" charset="0"/>
                  <a:cs typeface="Poppins Bold" panose="020B0604020202020204" charset="0"/>
                </a:rPr>
                <a:t>and functional genomics of the </a:t>
              </a:r>
              <a:r>
                <a:rPr lang="en-US" sz="4000" b="1" i="1" dirty="0" err="1">
                  <a:latin typeface="Poppins Bold" panose="020B0604020202020204" charset="0"/>
                  <a:cs typeface="Poppins Bold" panose="020B0604020202020204" charset="0"/>
                </a:rPr>
                <a:t>Pelobatrachus</a:t>
              </a:r>
              <a:r>
                <a:rPr lang="en-US" sz="4000" b="1" i="1" dirty="0">
                  <a:latin typeface="Poppins Bold" panose="020B0604020202020204" charset="0"/>
                  <a:cs typeface="Poppins Bold" panose="020B0604020202020204" charset="0"/>
                </a:rPr>
                <a:t> nasutus </a:t>
              </a:r>
              <a:endParaRPr lang="en-US" sz="4000" i="1" dirty="0">
                <a:latin typeface="Poppins Bold" panose="020B0604020202020204" charset="0"/>
                <a:cs typeface="Poppins Bold" panose="020B0604020202020204" charset="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903984" y="3014874"/>
              <a:ext cx="9028530" cy="1499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479"/>
                </a:lnSpc>
              </a:pPr>
              <a:r>
                <a:rPr lang="en-US" sz="3199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as a phenotypic plasticity, and antimicrobial defenses model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390434" y="1312314"/>
            <a:ext cx="8125025" cy="7262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315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ALMA MATER STUDIORUM </a:t>
            </a:r>
          </a:p>
          <a:p>
            <a:pPr algn="r">
              <a:lnSpc>
                <a:spcPts val="2940"/>
              </a:lnSpc>
            </a:pPr>
            <a:r>
              <a:rPr lang="en-US" sz="2100" spc="315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UNIVERSITA’ DI BOLOGNA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EFEAC3-4A51-71EE-44FC-95693B1FA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2450" y="782212"/>
            <a:ext cx="1846659" cy="1846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CF80A1-B017-3537-FD4E-2643EA0FF510}"/>
              </a:ext>
            </a:extLst>
          </p:cNvPr>
          <p:cNvSpPr txBox="1"/>
          <p:nvPr/>
        </p:nvSpPr>
        <p:spPr>
          <a:xfrm>
            <a:off x="14548007" y="7210368"/>
            <a:ext cx="2638625" cy="354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spc="315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Marco Cuscunà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magine 26" descr="Immagine che contiene testo, computer, computer, interno&#10;&#10;Il contenuto generato dall'IA potrebbe non essere corretto.">
            <a:extLst>
              <a:ext uri="{FF2B5EF4-FFF2-40B4-BE49-F238E27FC236}">
                <a16:creationId xmlns:a16="http://schemas.microsoft.com/office/drawing/2014/main" id="{C7B7336C-5C20-8244-157B-D1784EE43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3389" y="945451"/>
            <a:ext cx="5481066" cy="8221599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66800" y="1333500"/>
            <a:ext cx="11757489" cy="8339306"/>
            <a:chOff x="0" y="0"/>
            <a:chExt cx="12390386" cy="11119077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2390386" cy="29426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Expected Results</a:t>
              </a:r>
            </a:p>
            <a:p>
              <a:pPr algn="l">
                <a:lnSpc>
                  <a:spcPts val="8640"/>
                </a:lnSpc>
              </a:pPr>
              <a:r>
                <a:rPr lang="en-US" sz="72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And Data Submission </a:t>
              </a:r>
              <a:endParaRPr lang="en-US" sz="7200" b="1" dirty="0">
                <a:solidFill>
                  <a:srgbClr val="DD211D"/>
                </a:solidFill>
                <a:latin typeface="Poppins Bold"/>
                <a:ea typeface="Poppins Bold"/>
                <a:cs typeface="Poppins Bold"/>
                <a:sym typeface="Poppins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20964" y="3233319"/>
              <a:ext cx="10062814" cy="14362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High-quality and annotated reference genome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503757" y="9311402"/>
              <a:ext cx="10062814" cy="1807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24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All data at the end of the experiment will be submitted in </a:t>
              </a:r>
              <a:r>
                <a:rPr lang="en-US" sz="2400" b="1" dirty="0">
                  <a:solidFill>
                    <a:srgbClr val="FF0000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ENA (European nucleotide archive)</a:t>
              </a:r>
              <a:r>
                <a:rPr lang="en-US" sz="24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to ensure reproducibility and reuse by the scientific community.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8" name="AutoShape 8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10" name="Freeform 18">
            <a:extLst>
              <a:ext uri="{FF2B5EF4-FFF2-40B4-BE49-F238E27FC236}">
                <a16:creationId xmlns:a16="http://schemas.microsoft.com/office/drawing/2014/main" id="{A33DA3A4-1041-67C7-9837-48CF353B1E09}"/>
              </a:ext>
            </a:extLst>
          </p:cNvPr>
          <p:cNvSpPr/>
          <p:nvPr/>
        </p:nvSpPr>
        <p:spPr>
          <a:xfrm>
            <a:off x="842357" y="3755228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2" name="Freeform 18">
            <a:extLst>
              <a:ext uri="{FF2B5EF4-FFF2-40B4-BE49-F238E27FC236}">
                <a16:creationId xmlns:a16="http://schemas.microsoft.com/office/drawing/2014/main" id="{FFAC37F0-C984-C8B0-83E2-9AC047385953}"/>
              </a:ext>
            </a:extLst>
          </p:cNvPr>
          <p:cNvSpPr/>
          <p:nvPr/>
        </p:nvSpPr>
        <p:spPr>
          <a:xfrm>
            <a:off x="842357" y="6767036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0C1B9410-A51D-D2C0-5426-4FB2885D4F6D}"/>
              </a:ext>
            </a:extLst>
          </p:cNvPr>
          <p:cNvSpPr/>
          <p:nvPr/>
        </p:nvSpPr>
        <p:spPr>
          <a:xfrm>
            <a:off x="902241" y="5056251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B950762-E6A9-9D78-A9F0-DE927CE44A2D}"/>
              </a:ext>
            </a:extLst>
          </p:cNvPr>
          <p:cNvSpPr txBox="1"/>
          <p:nvPr/>
        </p:nvSpPr>
        <p:spPr>
          <a:xfrm>
            <a:off x="1610707" y="4819347"/>
            <a:ext cx="9144000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sz="3000" b="1" dirty="0">
                <a:solidFill>
                  <a:srgbClr val="141414"/>
                </a:solidFill>
                <a:latin typeface="Poppins Bold"/>
                <a:cs typeface="Poppins Bold"/>
              </a:rPr>
              <a:t>Detection of genes potentially related to skin adaptation highlighting the phenotypic plasticity </a:t>
            </a:r>
          </a:p>
          <a:p>
            <a:endParaRPr lang="en-US" sz="3000" b="1" dirty="0">
              <a:solidFill>
                <a:srgbClr val="141414"/>
              </a:solidFill>
              <a:latin typeface="Poppins Bold"/>
              <a:cs typeface="Poppins Bold"/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5427CB7-7687-D898-744E-4237AD4E9D37}"/>
              </a:ext>
            </a:extLst>
          </p:cNvPr>
          <p:cNvSpPr txBox="1"/>
          <p:nvPr/>
        </p:nvSpPr>
        <p:spPr>
          <a:xfrm>
            <a:off x="1550823" y="6767036"/>
            <a:ext cx="9144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rgbClr val="141414"/>
                </a:solidFill>
                <a:latin typeface="Poppins Bold"/>
                <a:cs typeface="Poppins Bold"/>
              </a:rPr>
              <a:t>Annotation of genes potentially involved in production of AMPs for biomedical purposes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it-IT"/>
          </a:p>
        </p:txBody>
      </p:sp>
      <p:pic>
        <p:nvPicPr>
          <p:cNvPr id="8" name="Immagine 7" descr="Immagine che contiene testo, schermata, software, Sistema operativo&#10;&#10;Il contenuto generato dall'IA potrebbe non essere corretto.">
            <a:extLst>
              <a:ext uri="{FF2B5EF4-FFF2-40B4-BE49-F238E27FC236}">
                <a16:creationId xmlns:a16="http://schemas.microsoft.com/office/drawing/2014/main" id="{F50084FE-DEDD-5D3F-E4FF-A37C8B1D9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25" y="-250723"/>
            <a:ext cx="17136533" cy="96393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0"/>
            <a:ext cx="1028700" cy="10287000"/>
          </a:xfrm>
          <a:prstGeom prst="rect">
            <a:avLst/>
          </a:prstGeom>
          <a:solidFill>
            <a:srgbClr val="FDFCFC"/>
          </a:solidFill>
        </p:spPr>
        <p:txBody>
          <a:bodyPr/>
          <a:lstStyle/>
          <a:p>
            <a:endParaRPr lang="it-IT"/>
          </a:p>
        </p:txBody>
      </p:sp>
      <p:grpSp>
        <p:nvGrpSpPr>
          <p:cNvPr id="5" name="Group 5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6" name="AutoShape 6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703" b="-18703"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TextBox 5"/>
          <p:cNvSpPr txBox="1"/>
          <p:nvPr/>
        </p:nvSpPr>
        <p:spPr>
          <a:xfrm>
            <a:off x="757989" y="-165904"/>
            <a:ext cx="19435012" cy="17889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840"/>
              </a:lnSpc>
            </a:pPr>
            <a:r>
              <a:rPr lang="en-US" sz="7000" b="1" spc="-144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Estimated costs</a:t>
            </a:r>
            <a:endParaRPr lang="en-US" sz="4000" b="1" spc="-144" dirty="0">
              <a:solidFill>
                <a:srgbClr val="DD211D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8" name="AutoShape 8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pic>
        <p:nvPicPr>
          <p:cNvPr id="16" name="Immagine 15">
            <a:extLst>
              <a:ext uri="{FF2B5EF4-FFF2-40B4-BE49-F238E27FC236}">
                <a16:creationId xmlns:a16="http://schemas.microsoft.com/office/drawing/2014/main" id="{6BD8C251-878B-BD82-25F4-A76BECDEC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360" y="2569627"/>
            <a:ext cx="15522964" cy="73114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5">
            <a:extLst>
              <a:ext uri="{FF2B5EF4-FFF2-40B4-BE49-F238E27FC236}">
                <a16:creationId xmlns:a16="http://schemas.microsoft.com/office/drawing/2014/main" id="{5202C09F-5220-2513-7C18-BEF4788129DD}"/>
              </a:ext>
            </a:extLst>
          </p:cNvPr>
          <p:cNvSpPr txBox="1"/>
          <p:nvPr/>
        </p:nvSpPr>
        <p:spPr>
          <a:xfrm>
            <a:off x="762000" y="647700"/>
            <a:ext cx="19435012" cy="16889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5840"/>
              </a:lnSpc>
            </a:pPr>
            <a:r>
              <a:rPr lang="en-US" sz="4400" b="1" spc="-144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Budget: </a:t>
            </a:r>
            <a:r>
              <a:rPr lang="en-US" sz="4400" b="1" spc="-144" dirty="0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$100.000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00378" y="829894"/>
            <a:ext cx="13031365" cy="1104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dirty="0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Background knowledge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58400" y="2548307"/>
            <a:ext cx="5953071" cy="6015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6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It is a Southeast Asian amphibian known for its striking </a:t>
            </a:r>
            <a:r>
              <a:rPr lang="en-US" sz="3600" b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leaf like camouflage</a:t>
            </a:r>
            <a:r>
              <a:rPr lang="en-US" sz="36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, with the </a:t>
            </a:r>
            <a:r>
              <a:rPr lang="en-US" sz="3600" b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eyelid projection </a:t>
            </a:r>
            <a:r>
              <a:rPr lang="en-US" sz="36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and a </a:t>
            </a:r>
            <a:r>
              <a:rPr lang="en-US" sz="3600" b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characteristic textured skin.</a:t>
            </a:r>
          </a:p>
          <a:p>
            <a:pPr algn="l">
              <a:lnSpc>
                <a:spcPts val="3600"/>
              </a:lnSpc>
            </a:pPr>
            <a:r>
              <a:rPr lang="en-US" sz="36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This species exhibits notable </a:t>
            </a:r>
            <a:r>
              <a:rPr lang="en-US" sz="3600" b="1" dirty="0">
                <a:solidFill>
                  <a:srgbClr val="FF0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phenotypic plasticity </a:t>
            </a:r>
            <a:r>
              <a:rPr lang="en-US" sz="3600" dirty="0">
                <a:solidFill>
                  <a:srgbClr val="141414"/>
                </a:solidFill>
                <a:latin typeface="Poppins Light"/>
                <a:cs typeface="Poppins Light"/>
                <a:sym typeface="Poppins Light"/>
              </a:rPr>
              <a:t>and produces </a:t>
            </a:r>
            <a:r>
              <a:rPr lang="en-US" sz="3600" b="1" dirty="0">
                <a:solidFill>
                  <a:srgbClr val="FF0000"/>
                </a:solidFill>
                <a:latin typeface="Poppins Light"/>
                <a:cs typeface="Poppins Light"/>
                <a:sym typeface="Poppins Light"/>
              </a:rPr>
              <a:t>Antimicrobial Peptides (AMPs) </a:t>
            </a:r>
            <a:r>
              <a:rPr lang="en-US" sz="3600" dirty="0">
                <a:solidFill>
                  <a:srgbClr val="141414"/>
                </a:solidFill>
                <a:latin typeface="Poppins Light"/>
                <a:cs typeface="Poppins Light"/>
                <a:sym typeface="Poppins Light"/>
              </a:rPr>
              <a:t>interesting for biomedical purposes.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7" name="AutoShape 7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pic>
        <p:nvPicPr>
          <p:cNvPr id="2050" name="Picture 2" descr="Malayan Horned Frog (Pelobatrachus nasutus)">
            <a:extLst>
              <a:ext uri="{FF2B5EF4-FFF2-40B4-BE49-F238E27FC236}">
                <a16:creationId xmlns:a16="http://schemas.microsoft.com/office/drawing/2014/main" id="{F9BC64C8-B5C5-48FD-7D43-20FD2B8EB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378" y="2146885"/>
            <a:ext cx="8013892" cy="53292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8C6EA075-2934-7DA6-6C89-BDE72C63BB2B}"/>
              </a:ext>
            </a:extLst>
          </p:cNvPr>
          <p:cNvSpPr txBox="1"/>
          <p:nvPr/>
        </p:nvSpPr>
        <p:spPr>
          <a:xfrm>
            <a:off x="1676400" y="7508321"/>
            <a:ext cx="7467600" cy="432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Pelobatrachus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Nasutus 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in his habitat [1].</a:t>
            </a: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EB9E68CD-3F59-B10F-681B-8D92E3D4F1C6}"/>
              </a:ext>
            </a:extLst>
          </p:cNvPr>
          <p:cNvSpPr txBox="1"/>
          <p:nvPr/>
        </p:nvSpPr>
        <p:spPr>
          <a:xfrm>
            <a:off x="685800" y="9639300"/>
            <a:ext cx="10972800" cy="407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17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1. Image source: http://www.wildherps.com/species/M.nasuta.html.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Immagine che contiene microscopio, Strumento scientifico, interno, macchina&#10;&#10;Il contenuto generato dall'IA potrebbe non essere corretto.">
            <a:extLst>
              <a:ext uri="{FF2B5EF4-FFF2-40B4-BE49-F238E27FC236}">
                <a16:creationId xmlns:a16="http://schemas.microsoft.com/office/drawing/2014/main" id="{D621A40E-8203-3172-E96B-4263D1A43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42900"/>
            <a:ext cx="6179814" cy="926972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620008" y="2143945"/>
            <a:ext cx="10515593" cy="6136992"/>
            <a:chOff x="9" y="0"/>
            <a:chExt cx="12476793" cy="8182654"/>
          </a:xfrm>
        </p:grpSpPr>
        <p:sp>
          <p:nvSpPr>
            <p:cNvPr id="4" name="TextBox 4"/>
            <p:cNvSpPr txBox="1"/>
            <p:nvPr/>
          </p:nvSpPr>
          <p:spPr>
            <a:xfrm>
              <a:off x="9" y="0"/>
              <a:ext cx="12476793" cy="441317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What is </a:t>
              </a:r>
            </a:p>
            <a:p>
              <a:pPr algn="l">
                <a:lnSpc>
                  <a:spcPts val="8640"/>
                </a:lnSpc>
              </a:pPr>
              <a:r>
                <a:rPr lang="en-US" sz="7200" b="1" dirty="0">
                  <a:solidFill>
                    <a:srgbClr val="DD211D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the aim of the study</a:t>
              </a:r>
              <a:r>
                <a:rPr lang="en-US" sz="72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8560" y="3155638"/>
              <a:ext cx="12152605" cy="502701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600" dirty="0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Generate the </a:t>
              </a:r>
              <a:r>
                <a:rPr lang="en-US" sz="3600" b="1" u="sng" dirty="0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first and annotated reference genome of </a:t>
              </a:r>
              <a:r>
                <a:rPr lang="en-US" sz="3600" b="1" u="sng" dirty="0" err="1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Pelobatrachus</a:t>
              </a:r>
              <a:r>
                <a:rPr lang="en-US" sz="3600" b="1" u="sng" dirty="0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 nasutus</a:t>
              </a:r>
              <a:r>
                <a:rPr lang="en-US" sz="3600" dirty="0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, </a:t>
              </a:r>
              <a:r>
                <a:rPr lang="en-US" sz="3600" dirty="0" err="1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highlightning</a:t>
              </a:r>
              <a:r>
                <a:rPr lang="en-US" sz="3600" dirty="0">
                  <a:solidFill>
                    <a:srgbClr val="141414"/>
                  </a:solidFill>
                  <a:latin typeface="Poppins Light"/>
                  <a:cs typeface="Poppins Light"/>
                  <a:sym typeface="Poppins Bold"/>
                </a:rPr>
                <a:t> potential SNPs involved in differences between different habitats (focusing on genes involved in morphological variations, and AMPs production).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8" name="AutoShape 8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761337" y="978871"/>
            <a:ext cx="6953646" cy="2207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Sample </a:t>
            </a:r>
            <a:r>
              <a:rPr lang="en-US" sz="7200" b="1" dirty="0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Collection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737274" y="3261897"/>
            <a:ext cx="6564372" cy="4804309"/>
            <a:chOff x="-32084" y="-57149"/>
            <a:chExt cx="8752496" cy="6405746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49"/>
              <a:ext cx="8720412" cy="634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 dirty="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Reference Genome samples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014863"/>
              <a:ext cx="8720412" cy="634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0"/>
                </a:lnSpc>
              </a:pPr>
              <a:r>
                <a:rPr lang="en-US" sz="2800" dirty="0">
                  <a:solidFill>
                    <a:srgbClr val="DD211D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Population genomics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32084" y="637992"/>
              <a:ext cx="8720412" cy="2152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Samples were collected from blood to obtain High Molecular Weight (HMW) DNA, and from tissue biopsies to perform RNA-seq for gene annotation.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649054"/>
              <a:ext cx="8720412" cy="2699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Samples were collected from 10 individuals: 5 from </a:t>
              </a:r>
              <a:r>
                <a:rPr lang="en-US" sz="2100" dirty="0" err="1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Gunung</a:t>
              </a: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Gading National Park and 5 from the WILMAR Oil Palm Plantation. RNA was extracted to enable population-level differential analysis.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10" name="AutoShape 10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AutoShape 11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pic>
        <p:nvPicPr>
          <p:cNvPr id="13" name="Immagine 12" descr="Immagine che contiene persona, dito, aria aperta, mano&#10;&#10;Il contenuto generato dall'IA potrebbe non essere corretto.">
            <a:extLst>
              <a:ext uri="{FF2B5EF4-FFF2-40B4-BE49-F238E27FC236}">
                <a16:creationId xmlns:a16="http://schemas.microsoft.com/office/drawing/2014/main" id="{9C38448C-D684-2C41-023C-1EE1FB5E27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12" r="21353"/>
          <a:stretch>
            <a:fillRect/>
          </a:stretch>
        </p:blipFill>
        <p:spPr>
          <a:xfrm>
            <a:off x="721000" y="165823"/>
            <a:ext cx="4417468" cy="60401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E68F1CF-9AC3-EA37-B86C-9CEC24CD3B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285" y="3185884"/>
            <a:ext cx="5029200" cy="54492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Box 5">
            <a:extLst>
              <a:ext uri="{FF2B5EF4-FFF2-40B4-BE49-F238E27FC236}">
                <a16:creationId xmlns:a16="http://schemas.microsoft.com/office/drawing/2014/main" id="{57A6B344-BCAE-BC75-B3A4-D87D68A03021}"/>
              </a:ext>
            </a:extLst>
          </p:cNvPr>
          <p:cNvSpPr txBox="1"/>
          <p:nvPr/>
        </p:nvSpPr>
        <p:spPr>
          <a:xfrm>
            <a:off x="725011" y="6362700"/>
            <a:ext cx="4245423" cy="22790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Rapresentative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image of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Pelobatrachus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Nasutus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’ blood sample extraction, for illustrative purposes only [2].</a:t>
            </a: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C4E75C46-8822-866B-7A61-12283BD4DBBE}"/>
              </a:ext>
            </a:extLst>
          </p:cNvPr>
          <p:cNvSpPr txBox="1"/>
          <p:nvPr/>
        </p:nvSpPr>
        <p:spPr>
          <a:xfrm>
            <a:off x="5486400" y="245716"/>
            <a:ext cx="4245423" cy="2740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Sampling sites in Sarawak, Malaysian Borneo: </a:t>
            </a: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Gunung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Gading National Park (protected forest) and Wilmar Oil Palm Plantation (fragmented habitat) [3].</a:t>
            </a: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C6F11E26-727C-6EDA-6057-1C3A3CAB94AB}"/>
              </a:ext>
            </a:extLst>
          </p:cNvPr>
          <p:cNvSpPr txBox="1"/>
          <p:nvPr/>
        </p:nvSpPr>
        <p:spPr>
          <a:xfrm>
            <a:off x="721000" y="9394441"/>
            <a:ext cx="15377253" cy="668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7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2. Image source: </a:t>
            </a:r>
            <a:r>
              <a:rPr lang="en-US" sz="17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  <a:hlinkClick r:id="rId4"/>
              </a:rPr>
              <a:t>https://www.canva.com/ai-image-generator/</a:t>
            </a:r>
            <a:endParaRPr lang="en-US" sz="1700" dirty="0">
              <a:solidFill>
                <a:srgbClr val="141414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>
              <a:lnSpc>
                <a:spcPts val="3600"/>
              </a:lnSpc>
            </a:pPr>
            <a:r>
              <a:rPr lang="en-US" sz="17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3. Edited from: https://commons.wikimedia.org/wiki/File:Relief_Map_of_Borneo.png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DD211D"/>
          </a:solidFill>
        </p:spPr>
        <p:txBody>
          <a:bodyPr/>
          <a:lstStyle/>
          <a:p>
            <a:endParaRPr lang="it-IT"/>
          </a:p>
        </p:txBody>
      </p:sp>
      <p:grpSp>
        <p:nvGrpSpPr>
          <p:cNvPr id="3" name="Group 3"/>
          <p:cNvGrpSpPr/>
          <p:nvPr/>
        </p:nvGrpSpPr>
        <p:grpSpPr>
          <a:xfrm>
            <a:off x="10515600" y="1033787"/>
            <a:ext cx="6248600" cy="6986251"/>
            <a:chOff x="-202933" y="-4015929"/>
            <a:chExt cx="8331466" cy="9315003"/>
          </a:xfrm>
        </p:grpSpPr>
        <p:sp>
          <p:nvSpPr>
            <p:cNvPr id="4" name="TextBox 4"/>
            <p:cNvSpPr txBox="1"/>
            <p:nvPr/>
          </p:nvSpPr>
          <p:spPr>
            <a:xfrm>
              <a:off x="-202933" y="-4015929"/>
              <a:ext cx="8128527" cy="29426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640"/>
                </a:lnSpc>
              </a:pPr>
              <a:r>
                <a:rPr lang="en-US" sz="7200" b="1" dirty="0">
                  <a:solidFill>
                    <a:srgbClr val="FDFCFC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RNA/DNA extraction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9911"/>
              <a:ext cx="8128533" cy="59689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 b="1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Qiagen Genomic-tip</a:t>
              </a:r>
              <a:r>
                <a:rPr lang="en-US" sz="2800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was used to extract DNA, while </a:t>
              </a:r>
              <a:r>
                <a:rPr lang="en-US" sz="2800" b="1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Qiagen </a:t>
              </a:r>
              <a:r>
                <a:rPr lang="en-US" sz="2800" b="1" dirty="0" err="1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Rneasy</a:t>
              </a:r>
              <a:r>
                <a:rPr lang="en-US" sz="2800" b="1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kit</a:t>
              </a:r>
              <a:r>
                <a:rPr lang="en-US" sz="2800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to perform RNA extraction.</a:t>
              </a:r>
            </a:p>
            <a:p>
              <a:pPr algn="ctr">
                <a:lnSpc>
                  <a:spcPts val="3920"/>
                </a:lnSpc>
              </a:pPr>
              <a:r>
                <a:rPr lang="en-US" sz="2800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Qubit fluorometer, was used to make  accurate quantification of double-stranded DNA, and  spectrophotometer with electrophoresis to evaluate purity and sizes of the fragments.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10" name="AutoShape 10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AutoShape 11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37959200-8000-EADE-A06D-162589D46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099" y="665746"/>
            <a:ext cx="4044932" cy="342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nvitrogen™ Qubit™ 4 Fluorometer, with WiFi">
            <a:extLst>
              <a:ext uri="{FF2B5EF4-FFF2-40B4-BE49-F238E27FC236}">
                <a16:creationId xmlns:a16="http://schemas.microsoft.com/office/drawing/2014/main" id="{C89C5D48-4191-F9A5-2939-362C5C4B9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44" y="5372101"/>
            <a:ext cx="4127499" cy="380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TuttoChimica.it - Spettrofotometro">
            <a:extLst>
              <a:ext uri="{FF2B5EF4-FFF2-40B4-BE49-F238E27FC236}">
                <a16:creationId xmlns:a16="http://schemas.microsoft.com/office/drawing/2014/main" id="{CD1C8244-EB46-8E61-B642-4CF7EA9B3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60" y="4374211"/>
            <a:ext cx="382905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5C62B85-1816-5553-1B8C-3312C1024F8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652"/>
          <a:stretch>
            <a:fillRect/>
          </a:stretch>
        </p:blipFill>
        <p:spPr>
          <a:xfrm>
            <a:off x="4441275" y="6667500"/>
            <a:ext cx="3599789" cy="333426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0"/>
            <a:ext cx="8115300" cy="10744200"/>
          </a:xfrm>
          <a:prstGeom prst="rect">
            <a:avLst/>
          </a:prstGeom>
          <a:solidFill>
            <a:srgbClr val="DD211D"/>
          </a:solidFill>
        </p:spPr>
        <p:txBody>
          <a:bodyPr/>
          <a:lstStyle/>
          <a:p>
            <a:endParaRPr lang="it-IT"/>
          </a:p>
        </p:txBody>
      </p:sp>
      <p:grpSp>
        <p:nvGrpSpPr>
          <p:cNvPr id="4" name="Group 4"/>
          <p:cNvGrpSpPr/>
          <p:nvPr/>
        </p:nvGrpSpPr>
        <p:grpSpPr>
          <a:xfrm>
            <a:off x="1362364" y="302365"/>
            <a:ext cx="7494476" cy="4711520"/>
            <a:chOff x="-444885" y="-129931"/>
            <a:chExt cx="9992635" cy="6282029"/>
          </a:xfrm>
        </p:grpSpPr>
        <p:sp>
          <p:nvSpPr>
            <p:cNvPr id="5" name="TextBox 5"/>
            <p:cNvSpPr txBox="1"/>
            <p:nvPr/>
          </p:nvSpPr>
          <p:spPr>
            <a:xfrm>
              <a:off x="-444885" y="-129931"/>
              <a:ext cx="9930630" cy="28400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5200" b="1" dirty="0">
                  <a:solidFill>
                    <a:srgbClr val="FDFCFC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Reference Genome Sequencing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382880" y="3113317"/>
              <a:ext cx="9930630" cy="30387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2400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Sequencing was performed with </a:t>
              </a:r>
              <a:r>
                <a:rPr lang="en-US" sz="2400" b="1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PacBio HiFi platform</a:t>
              </a:r>
              <a:r>
                <a:rPr lang="en-US" sz="2400" dirty="0">
                  <a:solidFill>
                    <a:srgbClr val="FDFCFC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which provided highly accurate reads (with a quality value &gt;30 and coverage of 30-40x).</a:t>
              </a:r>
            </a:p>
            <a:p>
              <a:pPr algn="l">
                <a:lnSpc>
                  <a:spcPts val="3600"/>
                </a:lnSpc>
              </a:pPr>
              <a:endParaRPr lang="en-US" sz="2400" dirty="0">
                <a:solidFill>
                  <a:srgbClr val="FDFCFC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9" name="AutoShape 9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pic>
        <p:nvPicPr>
          <p:cNvPr id="5124" name="Picture 4">
            <a:extLst>
              <a:ext uri="{FF2B5EF4-FFF2-40B4-BE49-F238E27FC236}">
                <a16:creationId xmlns:a16="http://schemas.microsoft.com/office/drawing/2014/main" id="{78DD378F-36D7-471E-DEE1-F967AD3E9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647700"/>
            <a:ext cx="7565187" cy="1662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5">
            <a:extLst>
              <a:ext uri="{FF2B5EF4-FFF2-40B4-BE49-F238E27FC236}">
                <a16:creationId xmlns:a16="http://schemas.microsoft.com/office/drawing/2014/main" id="{01C15C21-4FB3-8D1C-59F8-1662748DFD70}"/>
              </a:ext>
            </a:extLst>
          </p:cNvPr>
          <p:cNvSpPr txBox="1"/>
          <p:nvPr/>
        </p:nvSpPr>
        <p:spPr>
          <a:xfrm>
            <a:off x="9699027" y="9090544"/>
            <a:ext cx="8376672" cy="894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Rapresentative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image of PacBio Sequel </a:t>
            </a: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IIe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Hi-Fi System, for illustrative purposes only [4].</a:t>
            </a:r>
          </a:p>
        </p:txBody>
      </p:sp>
      <p:sp>
        <p:nvSpPr>
          <p:cNvPr id="20" name="TextBox 5">
            <a:extLst>
              <a:ext uri="{FF2B5EF4-FFF2-40B4-BE49-F238E27FC236}">
                <a16:creationId xmlns:a16="http://schemas.microsoft.com/office/drawing/2014/main" id="{2B7166EC-23D6-C23E-E379-D30E64789996}"/>
              </a:ext>
            </a:extLst>
          </p:cNvPr>
          <p:cNvSpPr txBox="1"/>
          <p:nvPr/>
        </p:nvSpPr>
        <p:spPr>
          <a:xfrm>
            <a:off x="1121709" y="9334500"/>
            <a:ext cx="8022291" cy="784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Poppins Light"/>
                <a:ea typeface="Poppins Light"/>
                <a:cs typeface="Poppins Light"/>
                <a:sym typeface="Poppins Light"/>
              </a:rPr>
              <a:t>4. Image source: https://www.globenewswire.com/NewsRoom/AttachmentNg/ec7721b6-506f-416d-a80b-2837542bdb85/en</a:t>
            </a:r>
          </a:p>
        </p:txBody>
      </p:sp>
      <p:pic>
        <p:nvPicPr>
          <p:cNvPr id="5128" name="Picture 8" descr="SequelIe">
            <a:extLst>
              <a:ext uri="{FF2B5EF4-FFF2-40B4-BE49-F238E27FC236}">
                <a16:creationId xmlns:a16="http://schemas.microsoft.com/office/drawing/2014/main" id="{3E8BEA51-A8D6-3978-4591-FB3F53A65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055" y="2840999"/>
            <a:ext cx="555307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31940" y="1392430"/>
            <a:ext cx="6265407" cy="1752500"/>
            <a:chOff x="-1" y="-66675"/>
            <a:chExt cx="8010973" cy="2336665"/>
          </a:xfrm>
        </p:grpSpPr>
        <p:sp>
          <p:nvSpPr>
            <p:cNvPr id="3" name="TextBox 3"/>
            <p:cNvSpPr txBox="1"/>
            <p:nvPr/>
          </p:nvSpPr>
          <p:spPr>
            <a:xfrm>
              <a:off x="0" y="-66675"/>
              <a:ext cx="7429774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 err="1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hifiasm</a:t>
              </a:r>
              <a:endParaRPr lang="en-US" sz="30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-1" y="664766"/>
              <a:ext cx="8010973" cy="16052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To assembly the reads was used </a:t>
              </a:r>
              <a:r>
                <a:rPr lang="en-US" sz="2100" dirty="0" err="1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hifiasm</a:t>
              </a: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an assembler specifically optimized for PacBio HiFi data.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631940" y="3430403"/>
            <a:ext cx="6265407" cy="1752500"/>
            <a:chOff x="-1" y="-66675"/>
            <a:chExt cx="8353877" cy="2336665"/>
          </a:xfrm>
        </p:grpSpPr>
        <p:sp>
          <p:nvSpPr>
            <p:cNvPr id="6" name="TextBox 6"/>
            <p:cNvSpPr txBox="1"/>
            <p:nvPr/>
          </p:nvSpPr>
          <p:spPr>
            <a:xfrm>
              <a:off x="-1" y="-66675"/>
              <a:ext cx="8353877" cy="718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Illumina </a:t>
              </a:r>
              <a:r>
                <a:rPr lang="en-US" sz="3000" b="1" dirty="0" err="1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NovaSeq</a:t>
              </a: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 sequencing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-1" y="664766"/>
              <a:ext cx="8176080" cy="16052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To achieve chromosome level genome, Hi-C libraries were prepared from fresh tissue DNA sequenced with Illumina system. 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631941" y="5468376"/>
            <a:ext cx="5572330" cy="1752500"/>
            <a:chOff x="0" y="-66675"/>
            <a:chExt cx="7429774" cy="2336665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7429774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3D-DNA and Juicebox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664766"/>
              <a:ext cx="7429774" cy="16052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Hi-C contact maps libraries are used in combination with 3D-DNA and Juicebox for scaffolding.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631941" y="7506350"/>
            <a:ext cx="5572330" cy="931763"/>
            <a:chOff x="0" y="-66675"/>
            <a:chExt cx="7429774" cy="124235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66675"/>
              <a:ext cx="7429774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Assembly quality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64766"/>
              <a:ext cx="7429774" cy="510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1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Assessed using BUSCO, QV and N50.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20533" y="1145921"/>
            <a:ext cx="6526871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 spc="48" dirty="0">
                <a:solidFill>
                  <a:srgbClr val="141414"/>
                </a:solidFill>
                <a:latin typeface="Poppins Bold" panose="020B0604020202020204" charset="0"/>
                <a:ea typeface="Poppins Light"/>
                <a:cs typeface="Poppins Bold" panose="020B0604020202020204" charset="0"/>
                <a:sym typeface="Poppins Light"/>
              </a:rPr>
              <a:t>Contig Assembly and scaffolding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16" name="AutoShape 16"/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18" name="Freeform 18"/>
          <p:cNvSpPr/>
          <p:nvPr/>
        </p:nvSpPr>
        <p:spPr>
          <a:xfrm>
            <a:off x="9621631" y="1373404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9" name="Freeform 19"/>
          <p:cNvSpPr/>
          <p:nvPr/>
        </p:nvSpPr>
        <p:spPr>
          <a:xfrm>
            <a:off x="9621631" y="3411377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0" name="Freeform 20"/>
          <p:cNvSpPr/>
          <p:nvPr/>
        </p:nvSpPr>
        <p:spPr>
          <a:xfrm>
            <a:off x="9621631" y="5449350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1" name="Freeform 21"/>
          <p:cNvSpPr/>
          <p:nvPr/>
        </p:nvSpPr>
        <p:spPr>
          <a:xfrm>
            <a:off x="9621631" y="7487323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3DFA398-2CF3-AE3B-5C9D-CC25F0DDA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2862280"/>
            <a:ext cx="5629275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5">
            <a:extLst>
              <a:ext uri="{FF2B5EF4-FFF2-40B4-BE49-F238E27FC236}">
                <a16:creationId xmlns:a16="http://schemas.microsoft.com/office/drawing/2014/main" id="{8FD18C92-4C02-05E9-7FC8-85F87F30B4B9}"/>
              </a:ext>
            </a:extLst>
          </p:cNvPr>
          <p:cNvSpPr txBox="1"/>
          <p:nvPr/>
        </p:nvSpPr>
        <p:spPr>
          <a:xfrm>
            <a:off x="767328" y="8443787"/>
            <a:ext cx="8376672" cy="894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Rapresentative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image of Illumina </a:t>
            </a:r>
            <a:r>
              <a:rPr lang="en-US" sz="24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NovaSeq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PE150 System, for illustrative purposes only [5].</a:t>
            </a:r>
          </a:p>
        </p:txBody>
      </p:sp>
      <p:sp>
        <p:nvSpPr>
          <p:cNvPr id="25" name="TextBox 5">
            <a:extLst>
              <a:ext uri="{FF2B5EF4-FFF2-40B4-BE49-F238E27FC236}">
                <a16:creationId xmlns:a16="http://schemas.microsoft.com/office/drawing/2014/main" id="{76AFF5D7-1C60-93E7-1615-2ED11AAB7B85}"/>
              </a:ext>
            </a:extLst>
          </p:cNvPr>
          <p:cNvSpPr txBox="1"/>
          <p:nvPr/>
        </p:nvSpPr>
        <p:spPr>
          <a:xfrm>
            <a:off x="544277" y="9850891"/>
            <a:ext cx="13584891" cy="261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700" dirty="0">
                <a:latin typeface="Poppins Light"/>
                <a:ea typeface="Poppins Light"/>
                <a:cs typeface="Poppins Light"/>
                <a:sym typeface="Poppins Light"/>
              </a:rPr>
              <a:t>5. Image source: https://emea.illumina.com/content/dam/illumina-marketing/includes/platform-comparison.html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DD361-4E64-FDFA-3534-27F3AEB24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>
            <a:extLst>
              <a:ext uri="{FF2B5EF4-FFF2-40B4-BE49-F238E27FC236}">
                <a16:creationId xmlns:a16="http://schemas.microsoft.com/office/drawing/2014/main" id="{275FD890-6A1B-AA71-F6D6-5FDECFBC78B4}"/>
              </a:ext>
            </a:extLst>
          </p:cNvPr>
          <p:cNvSpPr txBox="1"/>
          <p:nvPr/>
        </p:nvSpPr>
        <p:spPr>
          <a:xfrm>
            <a:off x="9515820" y="322688"/>
            <a:ext cx="7660346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 spc="48" dirty="0">
                <a:solidFill>
                  <a:srgbClr val="141414"/>
                </a:solidFill>
                <a:latin typeface="Poppins Bold" panose="020B0604020202020204" charset="0"/>
                <a:ea typeface="Poppins Light"/>
                <a:cs typeface="Poppins Bold" panose="020B0604020202020204" charset="0"/>
                <a:sym typeface="Poppins Light"/>
              </a:rPr>
              <a:t>Functional annotation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1A920097-5536-535B-1630-7D046C9F50A2}"/>
              </a:ext>
            </a:extLst>
          </p:cNvPr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16" name="AutoShape 16">
              <a:extLst>
                <a:ext uri="{FF2B5EF4-FFF2-40B4-BE49-F238E27FC236}">
                  <a16:creationId xmlns:a16="http://schemas.microsoft.com/office/drawing/2014/main" id="{38C804D8-44FB-D5A4-6E8A-7B9EF829905F}"/>
                </a:ext>
              </a:extLst>
            </p:cNvPr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AutoShape 17">
              <a:extLst>
                <a:ext uri="{FF2B5EF4-FFF2-40B4-BE49-F238E27FC236}">
                  <a16:creationId xmlns:a16="http://schemas.microsoft.com/office/drawing/2014/main" id="{52C5B956-387C-CC2D-8938-81836B22FEF3}"/>
                </a:ext>
              </a:extLst>
            </p:cNvPr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25" name="TextBox 5">
            <a:extLst>
              <a:ext uri="{FF2B5EF4-FFF2-40B4-BE49-F238E27FC236}">
                <a16:creationId xmlns:a16="http://schemas.microsoft.com/office/drawing/2014/main" id="{52F415E3-A970-43E8-A373-C5655C93C06B}"/>
              </a:ext>
            </a:extLst>
          </p:cNvPr>
          <p:cNvSpPr txBox="1"/>
          <p:nvPr/>
        </p:nvSpPr>
        <p:spPr>
          <a:xfrm>
            <a:off x="691953" y="9936881"/>
            <a:ext cx="15306675" cy="261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700" dirty="0">
                <a:latin typeface="Poppins Light"/>
                <a:ea typeface="Poppins Light"/>
                <a:cs typeface="Poppins Light"/>
                <a:sym typeface="Poppins Light"/>
              </a:rPr>
              <a:t>6. Image edited from: https://amphibiaweb.org/cgi/amphib_query?where-genus=Leptobrachium&amp;where-species=ailaonicum</a:t>
            </a:r>
          </a:p>
        </p:txBody>
      </p:sp>
      <p:grpSp>
        <p:nvGrpSpPr>
          <p:cNvPr id="23" name="Group 2">
            <a:extLst>
              <a:ext uri="{FF2B5EF4-FFF2-40B4-BE49-F238E27FC236}">
                <a16:creationId xmlns:a16="http://schemas.microsoft.com/office/drawing/2014/main" id="{5F768EA6-DB91-F597-7C97-BDECF61A6048}"/>
              </a:ext>
            </a:extLst>
          </p:cNvPr>
          <p:cNvGrpSpPr/>
          <p:nvPr/>
        </p:nvGrpSpPr>
        <p:grpSpPr>
          <a:xfrm>
            <a:off x="2153310" y="361926"/>
            <a:ext cx="7006680" cy="2286844"/>
            <a:chOff x="0" y="-66675"/>
            <a:chExt cx="8029296" cy="3049124"/>
          </a:xfrm>
        </p:grpSpPr>
        <p:sp>
          <p:nvSpPr>
            <p:cNvPr id="24" name="TextBox 3">
              <a:extLst>
                <a:ext uri="{FF2B5EF4-FFF2-40B4-BE49-F238E27FC236}">
                  <a16:creationId xmlns:a16="http://schemas.microsoft.com/office/drawing/2014/main" id="{5D45DCAC-D61F-7105-024C-277F20559DF6}"/>
                </a:ext>
              </a:extLst>
            </p:cNvPr>
            <p:cNvSpPr txBox="1"/>
            <p:nvPr/>
          </p:nvSpPr>
          <p:spPr>
            <a:xfrm>
              <a:off x="0" y="-66675"/>
              <a:ext cx="7429774" cy="1436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RepeatModeler2 and </a:t>
              </a:r>
              <a:r>
                <a:rPr lang="en-US" sz="3000" b="1" dirty="0" err="1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RepeatMasker</a:t>
              </a:r>
              <a:endParaRPr lang="en-US" sz="30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endParaRPr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AAD5D1E8-6DF1-DD7A-2910-184F47678B92}"/>
                </a:ext>
              </a:extLst>
            </p:cNvPr>
            <p:cNvSpPr txBox="1"/>
            <p:nvPr/>
          </p:nvSpPr>
          <p:spPr>
            <a:xfrm>
              <a:off x="18323" y="1382011"/>
              <a:ext cx="8010973" cy="160043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RepeatModeler2 is used to identify de novo repeated elements and </a:t>
              </a:r>
              <a:r>
                <a:rPr lang="en-US" sz="2000" dirty="0" err="1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RepeatMasker</a:t>
              </a: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to mask them preventing spurious gene predictions. </a:t>
              </a:r>
            </a:p>
          </p:txBody>
        </p:sp>
      </p:grpSp>
      <p:grpSp>
        <p:nvGrpSpPr>
          <p:cNvPr id="27" name="Group 5">
            <a:extLst>
              <a:ext uri="{FF2B5EF4-FFF2-40B4-BE49-F238E27FC236}">
                <a16:creationId xmlns:a16="http://schemas.microsoft.com/office/drawing/2014/main" id="{788B7C0E-F925-0214-73E4-38D14C6AEB29}"/>
              </a:ext>
            </a:extLst>
          </p:cNvPr>
          <p:cNvGrpSpPr/>
          <p:nvPr/>
        </p:nvGrpSpPr>
        <p:grpSpPr>
          <a:xfrm>
            <a:off x="2140609" y="2839463"/>
            <a:ext cx="7650986" cy="1748910"/>
            <a:chOff x="-1" y="-66675"/>
            <a:chExt cx="9142929" cy="2331878"/>
          </a:xfrm>
        </p:grpSpPr>
        <p:sp>
          <p:nvSpPr>
            <p:cNvPr id="28" name="TextBox 6">
              <a:extLst>
                <a:ext uri="{FF2B5EF4-FFF2-40B4-BE49-F238E27FC236}">
                  <a16:creationId xmlns:a16="http://schemas.microsoft.com/office/drawing/2014/main" id="{D29E08A6-19FB-B34B-E3D8-C2C15F17BBB3}"/>
                </a:ext>
              </a:extLst>
            </p:cNvPr>
            <p:cNvSpPr txBox="1"/>
            <p:nvPr/>
          </p:nvSpPr>
          <p:spPr>
            <a:xfrm>
              <a:off x="-1" y="-66675"/>
              <a:ext cx="9142929" cy="718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RNA-sequencing and STAR</a:t>
              </a:r>
            </a:p>
          </p:txBody>
        </p: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307E2258-2FE0-1709-AA99-DBC31376B6C7}"/>
                </a:ext>
              </a:extLst>
            </p:cNvPr>
            <p:cNvSpPr txBox="1"/>
            <p:nvPr/>
          </p:nvSpPr>
          <p:spPr>
            <a:xfrm>
              <a:off x="-1" y="664766"/>
              <a:ext cx="8176080" cy="160043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Was performed RNA-seq on tissue skin samples of the reference individual, and reads were mapped through STAR against the assembled genome. </a:t>
              </a:r>
            </a:p>
          </p:txBody>
        </p:sp>
      </p:grpSp>
      <p:grpSp>
        <p:nvGrpSpPr>
          <p:cNvPr id="30" name="Group 8">
            <a:extLst>
              <a:ext uri="{FF2B5EF4-FFF2-40B4-BE49-F238E27FC236}">
                <a16:creationId xmlns:a16="http://schemas.microsoft.com/office/drawing/2014/main" id="{F14D2A22-D209-B586-F5AF-968DC9BAE4B5}"/>
              </a:ext>
            </a:extLst>
          </p:cNvPr>
          <p:cNvGrpSpPr/>
          <p:nvPr/>
        </p:nvGrpSpPr>
        <p:grpSpPr>
          <a:xfrm>
            <a:off x="2127909" y="4906623"/>
            <a:ext cx="7004861" cy="1742012"/>
            <a:chOff x="-32111" y="-454243"/>
            <a:chExt cx="8370810" cy="2322680"/>
          </a:xfrm>
        </p:grpSpPr>
        <p:sp>
          <p:nvSpPr>
            <p:cNvPr id="31" name="TextBox 9">
              <a:extLst>
                <a:ext uri="{FF2B5EF4-FFF2-40B4-BE49-F238E27FC236}">
                  <a16:creationId xmlns:a16="http://schemas.microsoft.com/office/drawing/2014/main" id="{9E72B292-82CC-19AE-48E2-EC5C498C4115}"/>
                </a:ext>
              </a:extLst>
            </p:cNvPr>
            <p:cNvSpPr txBox="1"/>
            <p:nvPr/>
          </p:nvSpPr>
          <p:spPr>
            <a:xfrm>
              <a:off x="2" y="-454243"/>
              <a:ext cx="7429774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BRAKER2</a:t>
              </a:r>
            </a:p>
          </p:txBody>
        </p:sp>
        <p:sp>
          <p:nvSpPr>
            <p:cNvPr id="32" name="TextBox 10">
              <a:extLst>
                <a:ext uri="{FF2B5EF4-FFF2-40B4-BE49-F238E27FC236}">
                  <a16:creationId xmlns:a16="http://schemas.microsoft.com/office/drawing/2014/main" id="{4F97B3C0-DE40-9AA1-C0C7-DDB544A39C94}"/>
                </a:ext>
              </a:extLst>
            </p:cNvPr>
            <p:cNvSpPr txBox="1"/>
            <p:nvPr/>
          </p:nvSpPr>
          <p:spPr>
            <a:xfrm>
              <a:off x="-32111" y="267998"/>
              <a:ext cx="8370810" cy="16004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Gene prediction was done following BRAKER2 pipeline, combining RNA-seq evidences with AUGUSTUS ab initio models. </a:t>
              </a:r>
            </a:p>
          </p:txBody>
        </p:sp>
      </p:grpSp>
      <p:sp>
        <p:nvSpPr>
          <p:cNvPr id="36" name="Freeform 18">
            <a:extLst>
              <a:ext uri="{FF2B5EF4-FFF2-40B4-BE49-F238E27FC236}">
                <a16:creationId xmlns:a16="http://schemas.microsoft.com/office/drawing/2014/main" id="{906CD86B-31BB-581D-F636-EB6D22EEBEF4}"/>
              </a:ext>
            </a:extLst>
          </p:cNvPr>
          <p:cNvSpPr/>
          <p:nvPr/>
        </p:nvSpPr>
        <p:spPr>
          <a:xfrm>
            <a:off x="1143000" y="342900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7" name="Freeform 19">
            <a:extLst>
              <a:ext uri="{FF2B5EF4-FFF2-40B4-BE49-F238E27FC236}">
                <a16:creationId xmlns:a16="http://schemas.microsoft.com/office/drawing/2014/main" id="{92EF3AF3-DA4E-DAED-03C3-A55C9A1E90A6}"/>
              </a:ext>
            </a:extLst>
          </p:cNvPr>
          <p:cNvSpPr/>
          <p:nvPr/>
        </p:nvSpPr>
        <p:spPr>
          <a:xfrm>
            <a:off x="1202968" y="2839463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8" name="Freeform 20">
            <a:extLst>
              <a:ext uri="{FF2B5EF4-FFF2-40B4-BE49-F238E27FC236}">
                <a16:creationId xmlns:a16="http://schemas.microsoft.com/office/drawing/2014/main" id="{0183B058-89A0-83C2-CA4C-533B32682172}"/>
              </a:ext>
            </a:extLst>
          </p:cNvPr>
          <p:cNvSpPr/>
          <p:nvPr/>
        </p:nvSpPr>
        <p:spPr>
          <a:xfrm>
            <a:off x="1207400" y="4907225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9" name="Freeform 21">
            <a:extLst>
              <a:ext uri="{FF2B5EF4-FFF2-40B4-BE49-F238E27FC236}">
                <a16:creationId xmlns:a16="http://schemas.microsoft.com/office/drawing/2014/main" id="{F50F7BDA-B544-A2DB-F1C0-402E3E8440F0}"/>
              </a:ext>
            </a:extLst>
          </p:cNvPr>
          <p:cNvSpPr/>
          <p:nvPr/>
        </p:nvSpPr>
        <p:spPr>
          <a:xfrm>
            <a:off x="1130301" y="6995961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9F429D4F-DEA3-2944-CC78-AE0C162AD825}"/>
              </a:ext>
            </a:extLst>
          </p:cNvPr>
          <p:cNvGrpSpPr/>
          <p:nvPr/>
        </p:nvGrpSpPr>
        <p:grpSpPr>
          <a:xfrm>
            <a:off x="9515820" y="1150689"/>
            <a:ext cx="5978381" cy="4012988"/>
            <a:chOff x="10248472" y="1846784"/>
            <a:chExt cx="5978381" cy="4012988"/>
          </a:xfrm>
        </p:grpSpPr>
        <p:pic>
          <p:nvPicPr>
            <p:cNvPr id="8200" name="Picture 8">
              <a:extLst>
                <a:ext uri="{FF2B5EF4-FFF2-40B4-BE49-F238E27FC236}">
                  <a16:creationId xmlns:a16="http://schemas.microsoft.com/office/drawing/2014/main" id="{B27A4A6A-95B3-767C-6F47-DD71B9399B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48472" y="1846784"/>
              <a:ext cx="5978381" cy="401298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Immagine 45" descr="Immagine che contiene Carattere, Elementi grafici, logo, grafica&#10;&#10;Il contenuto generato dall'IA potrebbe non essere corretto.">
              <a:extLst>
                <a:ext uri="{FF2B5EF4-FFF2-40B4-BE49-F238E27FC236}">
                  <a16:creationId xmlns:a16="http://schemas.microsoft.com/office/drawing/2014/main" id="{07793EF3-AB8B-0A6A-22C0-BD0D90C6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32659" y="1983904"/>
              <a:ext cx="3611757" cy="120391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pic>
        <p:nvPicPr>
          <p:cNvPr id="49" name="Immagine 48" descr="Immagine che contiene testo, schermata, Carattere, Policromia&#10;&#10;Il contenuto generato dall'IA potrebbe non essere corretto.">
            <a:extLst>
              <a:ext uri="{FF2B5EF4-FFF2-40B4-BE49-F238E27FC236}">
                <a16:creationId xmlns:a16="http://schemas.microsoft.com/office/drawing/2014/main" id="{B11C633B-639B-748C-B2B2-D8E21F6E76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4" r="2169" b="64718"/>
          <a:stretch>
            <a:fillRect/>
          </a:stretch>
        </p:blipFill>
        <p:spPr>
          <a:xfrm>
            <a:off x="9369626" y="5912032"/>
            <a:ext cx="8828520" cy="1919807"/>
          </a:xfrm>
          <a:prstGeom prst="rect">
            <a:avLst/>
          </a:prstGeom>
        </p:spPr>
      </p:pic>
      <p:sp>
        <p:nvSpPr>
          <p:cNvPr id="50" name="TextBox 5">
            <a:extLst>
              <a:ext uri="{FF2B5EF4-FFF2-40B4-BE49-F238E27FC236}">
                <a16:creationId xmlns:a16="http://schemas.microsoft.com/office/drawing/2014/main" id="{68A5B3EC-78F9-CEE6-5BFE-5D87E280010E}"/>
              </a:ext>
            </a:extLst>
          </p:cNvPr>
          <p:cNvSpPr txBox="1"/>
          <p:nvPr/>
        </p:nvSpPr>
        <p:spPr>
          <a:xfrm>
            <a:off x="9369625" y="5265994"/>
            <a:ext cx="8376672" cy="432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Leptobrachium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Ailaonicum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4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in his habitat [6]</a:t>
            </a:r>
          </a:p>
        </p:txBody>
      </p:sp>
      <p:sp>
        <p:nvSpPr>
          <p:cNvPr id="52" name="TextBox 5">
            <a:extLst>
              <a:ext uri="{FF2B5EF4-FFF2-40B4-BE49-F238E27FC236}">
                <a16:creationId xmlns:a16="http://schemas.microsoft.com/office/drawing/2014/main" id="{ACBD585B-30FF-EA22-D5A8-6A1550334BE2}"/>
              </a:ext>
            </a:extLst>
          </p:cNvPr>
          <p:cNvSpPr txBox="1"/>
          <p:nvPr/>
        </p:nvSpPr>
        <p:spPr>
          <a:xfrm>
            <a:off x="9369627" y="7843615"/>
            <a:ext cx="8518326" cy="1817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TimeTree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-based phylogeny showing the evolutionary placement of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Pelobatrachus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(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Megophrys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) nasutus relative to the closely related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Leptobrachium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ailaonicum</a:t>
            </a:r>
            <a:endParaRPr lang="en-US" sz="2400" dirty="0">
              <a:solidFill>
                <a:srgbClr val="141414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53" name="TextBox 9">
            <a:extLst>
              <a:ext uri="{FF2B5EF4-FFF2-40B4-BE49-F238E27FC236}">
                <a16:creationId xmlns:a16="http://schemas.microsoft.com/office/drawing/2014/main" id="{EAC022FA-56AE-E8C3-5DF4-89932FE41FF0}"/>
              </a:ext>
            </a:extLst>
          </p:cNvPr>
          <p:cNvSpPr txBox="1"/>
          <p:nvPr/>
        </p:nvSpPr>
        <p:spPr>
          <a:xfrm>
            <a:off x="2127909" y="7008137"/>
            <a:ext cx="6217383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MAKER</a:t>
            </a: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72F2A9E4-98FA-746D-C711-1741168921CC}"/>
              </a:ext>
            </a:extLst>
          </p:cNvPr>
          <p:cNvSpPr txBox="1"/>
          <p:nvPr/>
        </p:nvSpPr>
        <p:spPr>
          <a:xfrm>
            <a:off x="2127908" y="7638230"/>
            <a:ext cx="7004861" cy="12003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To refine it, was used MAKER pipeline to integrate these results with homology from related </a:t>
            </a:r>
            <a:r>
              <a:rPr lang="en-US" sz="20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Leptobrachium</a:t>
            </a: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</a:t>
            </a:r>
            <a:r>
              <a:rPr lang="en-US" sz="20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Ailaonicum</a:t>
            </a: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genome already studied. </a:t>
            </a:r>
          </a:p>
        </p:txBody>
      </p:sp>
    </p:spTree>
    <p:extLst>
      <p:ext uri="{BB962C8B-B14F-4D97-AF65-F5344CB8AC3E}">
        <p14:creationId xmlns:p14="http://schemas.microsoft.com/office/powerpoint/2010/main" val="3062281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08CAF-78A7-E2D3-E018-874F623C2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>
            <a:extLst>
              <a:ext uri="{FF2B5EF4-FFF2-40B4-BE49-F238E27FC236}">
                <a16:creationId xmlns:a16="http://schemas.microsoft.com/office/drawing/2014/main" id="{D18198D2-C5DD-F615-5547-A5953FE711B9}"/>
              </a:ext>
            </a:extLst>
          </p:cNvPr>
          <p:cNvSpPr txBox="1"/>
          <p:nvPr/>
        </p:nvSpPr>
        <p:spPr>
          <a:xfrm>
            <a:off x="914400" y="518595"/>
            <a:ext cx="7660346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 spc="48" dirty="0">
                <a:solidFill>
                  <a:srgbClr val="141414"/>
                </a:solidFill>
                <a:latin typeface="Poppins Bold" panose="020B0604020202020204" charset="0"/>
                <a:ea typeface="Poppins Light"/>
                <a:cs typeface="Poppins Bold" panose="020B0604020202020204" charset="0"/>
                <a:sym typeface="Poppins Light"/>
              </a:rPr>
              <a:t>Population analysis</a:t>
            </a:r>
          </a:p>
        </p:txBody>
      </p:sp>
      <p:grpSp>
        <p:nvGrpSpPr>
          <p:cNvPr id="15" name="Group 15">
            <a:extLst>
              <a:ext uri="{FF2B5EF4-FFF2-40B4-BE49-F238E27FC236}">
                <a16:creationId xmlns:a16="http://schemas.microsoft.com/office/drawing/2014/main" id="{FF66679B-FE8E-2250-04EA-F1628EE3CE04}"/>
              </a:ext>
            </a:extLst>
          </p:cNvPr>
          <p:cNvGrpSpPr/>
          <p:nvPr/>
        </p:nvGrpSpPr>
        <p:grpSpPr>
          <a:xfrm>
            <a:off x="401566" y="0"/>
            <a:ext cx="142711" cy="10287000"/>
            <a:chOff x="0" y="0"/>
            <a:chExt cx="190282" cy="13716000"/>
          </a:xfrm>
        </p:grpSpPr>
        <p:sp>
          <p:nvSpPr>
            <p:cNvPr id="16" name="AutoShape 16">
              <a:extLst>
                <a:ext uri="{FF2B5EF4-FFF2-40B4-BE49-F238E27FC236}">
                  <a16:creationId xmlns:a16="http://schemas.microsoft.com/office/drawing/2014/main" id="{631FFAD0-B927-8053-8E81-71638E6D29A1}"/>
                </a:ext>
              </a:extLst>
            </p:cNvPr>
            <p:cNvSpPr/>
            <p:nvPr/>
          </p:nvSpPr>
          <p:spPr>
            <a:xfrm>
              <a:off x="88791" y="0"/>
              <a:ext cx="12700" cy="13716000"/>
            </a:xfrm>
            <a:prstGeom prst="rect">
              <a:avLst/>
            </a:prstGeom>
            <a:solidFill>
              <a:srgbClr val="141414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AutoShape 17">
              <a:extLst>
                <a:ext uri="{FF2B5EF4-FFF2-40B4-BE49-F238E27FC236}">
                  <a16:creationId xmlns:a16="http://schemas.microsoft.com/office/drawing/2014/main" id="{4CEBA92D-3A11-AC89-50CA-61673F7F29CE}"/>
                </a:ext>
              </a:extLst>
            </p:cNvPr>
            <p:cNvSpPr/>
            <p:nvPr/>
          </p:nvSpPr>
          <p:spPr>
            <a:xfrm>
              <a:off x="0" y="5820971"/>
              <a:ext cx="190282" cy="2074059"/>
            </a:xfrm>
            <a:prstGeom prst="rect">
              <a:avLst/>
            </a:prstGeom>
            <a:solidFill>
              <a:srgbClr val="DD211D"/>
            </a:solid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25" name="TextBox 5">
            <a:extLst>
              <a:ext uri="{FF2B5EF4-FFF2-40B4-BE49-F238E27FC236}">
                <a16:creationId xmlns:a16="http://schemas.microsoft.com/office/drawing/2014/main" id="{E0CA8D08-BD8F-2EA9-3800-8B8F05C4E4AD}"/>
              </a:ext>
            </a:extLst>
          </p:cNvPr>
          <p:cNvSpPr txBox="1"/>
          <p:nvPr/>
        </p:nvSpPr>
        <p:spPr>
          <a:xfrm>
            <a:off x="691953" y="9936881"/>
            <a:ext cx="15306675" cy="2616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700" dirty="0">
                <a:latin typeface="Poppins Light"/>
                <a:ea typeface="Poppins Light"/>
                <a:cs typeface="Poppins Light"/>
                <a:sym typeface="Poppins Light"/>
              </a:rPr>
              <a:t>7. Image source: doi.org/10.46754/jssm.2025.02.013</a:t>
            </a:r>
          </a:p>
        </p:txBody>
      </p:sp>
      <p:grpSp>
        <p:nvGrpSpPr>
          <p:cNvPr id="23" name="Group 2">
            <a:extLst>
              <a:ext uri="{FF2B5EF4-FFF2-40B4-BE49-F238E27FC236}">
                <a16:creationId xmlns:a16="http://schemas.microsoft.com/office/drawing/2014/main" id="{D7568247-1A3E-0661-D082-EDAFFD867A2C}"/>
              </a:ext>
            </a:extLst>
          </p:cNvPr>
          <p:cNvGrpSpPr/>
          <p:nvPr/>
        </p:nvGrpSpPr>
        <p:grpSpPr>
          <a:xfrm>
            <a:off x="10344914" y="361926"/>
            <a:ext cx="6990691" cy="2159278"/>
            <a:chOff x="-1" y="-66675"/>
            <a:chExt cx="8010973" cy="2879035"/>
          </a:xfrm>
        </p:grpSpPr>
        <p:sp>
          <p:nvSpPr>
            <p:cNvPr id="24" name="TextBox 3">
              <a:extLst>
                <a:ext uri="{FF2B5EF4-FFF2-40B4-BE49-F238E27FC236}">
                  <a16:creationId xmlns:a16="http://schemas.microsoft.com/office/drawing/2014/main" id="{A0523536-478A-FB45-5A5C-9F9ACC78BBD8}"/>
                </a:ext>
              </a:extLst>
            </p:cNvPr>
            <p:cNvSpPr txBox="1"/>
            <p:nvPr/>
          </p:nvSpPr>
          <p:spPr>
            <a:xfrm>
              <a:off x="0" y="-66675"/>
              <a:ext cx="7429774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BWA-MEM2</a:t>
              </a:r>
            </a:p>
          </p:txBody>
        </p:sp>
        <p:sp>
          <p:nvSpPr>
            <p:cNvPr id="26" name="TextBox 4">
              <a:extLst>
                <a:ext uri="{FF2B5EF4-FFF2-40B4-BE49-F238E27FC236}">
                  <a16:creationId xmlns:a16="http://schemas.microsoft.com/office/drawing/2014/main" id="{2AC2767B-A177-F3CB-5708-182A12CD1ADA}"/>
                </a:ext>
              </a:extLst>
            </p:cNvPr>
            <p:cNvSpPr txBox="1"/>
            <p:nvPr/>
          </p:nvSpPr>
          <p:spPr>
            <a:xfrm>
              <a:off x="-1" y="664766"/>
              <a:ext cx="8010973" cy="21475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Reads from the genome of the 10 individuals coming from the two habitats, were sequenced with Illumina </a:t>
              </a:r>
              <a:r>
                <a:rPr lang="en-US" sz="2000" dirty="0" err="1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NovaSeq</a:t>
              </a: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and mapped against the reference genome through BWA-MEM2.</a:t>
              </a:r>
            </a:p>
          </p:txBody>
        </p:sp>
      </p:grpSp>
      <p:grpSp>
        <p:nvGrpSpPr>
          <p:cNvPr id="27" name="Group 5">
            <a:extLst>
              <a:ext uri="{FF2B5EF4-FFF2-40B4-BE49-F238E27FC236}">
                <a16:creationId xmlns:a16="http://schemas.microsoft.com/office/drawing/2014/main" id="{D6E0F6B6-30FD-96D9-4400-FF2223BC3537}"/>
              </a:ext>
            </a:extLst>
          </p:cNvPr>
          <p:cNvGrpSpPr/>
          <p:nvPr/>
        </p:nvGrpSpPr>
        <p:grpSpPr>
          <a:xfrm>
            <a:off x="10332214" y="2839463"/>
            <a:ext cx="7650986" cy="1752500"/>
            <a:chOff x="-1" y="-66675"/>
            <a:chExt cx="9142929" cy="2336665"/>
          </a:xfrm>
        </p:grpSpPr>
        <p:sp>
          <p:nvSpPr>
            <p:cNvPr id="28" name="TextBox 6">
              <a:extLst>
                <a:ext uri="{FF2B5EF4-FFF2-40B4-BE49-F238E27FC236}">
                  <a16:creationId xmlns:a16="http://schemas.microsoft.com/office/drawing/2014/main" id="{2880D02F-FEF9-8197-71DF-C86ED77A6959}"/>
                </a:ext>
              </a:extLst>
            </p:cNvPr>
            <p:cNvSpPr txBox="1"/>
            <p:nvPr/>
          </p:nvSpPr>
          <p:spPr>
            <a:xfrm>
              <a:off x="-1" y="-66675"/>
              <a:ext cx="9142929" cy="718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GATK (Genome Analysis Toolkit)</a:t>
              </a:r>
            </a:p>
          </p:txBody>
        </p: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484F51A2-F4D9-35FC-F33F-832967B76754}"/>
                </a:ext>
              </a:extLst>
            </p:cNvPr>
            <p:cNvSpPr txBox="1"/>
            <p:nvPr/>
          </p:nvSpPr>
          <p:spPr>
            <a:xfrm>
              <a:off x="-1" y="664766"/>
              <a:ext cx="8176080" cy="16052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Variant calling was performed GATK that </a:t>
              </a:r>
              <a:r>
                <a:rPr lang="en-US" sz="2000" dirty="0" err="1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reconstruited</a:t>
              </a: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the local haplotypes, output SNP and indel calls.</a:t>
              </a:r>
            </a:p>
          </p:txBody>
        </p:sp>
      </p:grpSp>
      <p:grpSp>
        <p:nvGrpSpPr>
          <p:cNvPr id="30" name="Group 8">
            <a:extLst>
              <a:ext uri="{FF2B5EF4-FFF2-40B4-BE49-F238E27FC236}">
                <a16:creationId xmlns:a16="http://schemas.microsoft.com/office/drawing/2014/main" id="{04ADD333-C42A-4896-140D-E5F9C28A5DA8}"/>
              </a:ext>
            </a:extLst>
          </p:cNvPr>
          <p:cNvGrpSpPr/>
          <p:nvPr/>
        </p:nvGrpSpPr>
        <p:grpSpPr>
          <a:xfrm>
            <a:off x="10332214" y="4906623"/>
            <a:ext cx="7004861" cy="2281137"/>
            <a:chOff x="-16934" y="-454243"/>
            <a:chExt cx="8370810" cy="3041514"/>
          </a:xfrm>
        </p:grpSpPr>
        <p:sp>
          <p:nvSpPr>
            <p:cNvPr id="31" name="TextBox 9">
              <a:extLst>
                <a:ext uri="{FF2B5EF4-FFF2-40B4-BE49-F238E27FC236}">
                  <a16:creationId xmlns:a16="http://schemas.microsoft.com/office/drawing/2014/main" id="{E78ED37F-EB8F-4D71-4733-CA8ADA33524B}"/>
                </a:ext>
              </a:extLst>
            </p:cNvPr>
            <p:cNvSpPr txBox="1"/>
            <p:nvPr/>
          </p:nvSpPr>
          <p:spPr>
            <a:xfrm>
              <a:off x="1" y="-454243"/>
              <a:ext cx="7429774" cy="14362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 dirty="0">
                  <a:solidFill>
                    <a:srgbClr val="141414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Address medium coverage genotypes</a:t>
              </a:r>
            </a:p>
          </p:txBody>
        </p:sp>
        <p:sp>
          <p:nvSpPr>
            <p:cNvPr id="32" name="TextBox 10">
              <a:extLst>
                <a:ext uri="{FF2B5EF4-FFF2-40B4-BE49-F238E27FC236}">
                  <a16:creationId xmlns:a16="http://schemas.microsoft.com/office/drawing/2014/main" id="{5AB0F12D-3D00-F58A-EF6C-1CA317F55E5B}"/>
                </a:ext>
              </a:extLst>
            </p:cNvPr>
            <p:cNvSpPr txBox="1"/>
            <p:nvPr/>
          </p:nvSpPr>
          <p:spPr>
            <a:xfrm>
              <a:off x="-16934" y="982047"/>
              <a:ext cx="8370810" cy="160522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150"/>
                </a:lnSpc>
              </a:pPr>
              <a:r>
                <a:rPr lang="en-US" sz="2000" dirty="0">
                  <a:solidFill>
                    <a:srgbClr val="141414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To address this population genetic analysis was based on genotype likelihoods rather than hard genotype calls.</a:t>
              </a:r>
            </a:p>
          </p:txBody>
        </p:sp>
      </p:grpSp>
      <p:sp>
        <p:nvSpPr>
          <p:cNvPr id="36" name="Freeform 18">
            <a:extLst>
              <a:ext uri="{FF2B5EF4-FFF2-40B4-BE49-F238E27FC236}">
                <a16:creationId xmlns:a16="http://schemas.microsoft.com/office/drawing/2014/main" id="{E9CCD8F7-1C85-7727-7052-BD23A821533E}"/>
              </a:ext>
            </a:extLst>
          </p:cNvPr>
          <p:cNvSpPr/>
          <p:nvPr/>
        </p:nvSpPr>
        <p:spPr>
          <a:xfrm>
            <a:off x="9334605" y="342900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7" name="Freeform 19">
            <a:extLst>
              <a:ext uri="{FF2B5EF4-FFF2-40B4-BE49-F238E27FC236}">
                <a16:creationId xmlns:a16="http://schemas.microsoft.com/office/drawing/2014/main" id="{60F136E1-F2F5-AF95-6F72-FA73F6DE957D}"/>
              </a:ext>
            </a:extLst>
          </p:cNvPr>
          <p:cNvSpPr/>
          <p:nvPr/>
        </p:nvSpPr>
        <p:spPr>
          <a:xfrm>
            <a:off x="9394573" y="2839463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8" name="Freeform 20">
            <a:extLst>
              <a:ext uri="{FF2B5EF4-FFF2-40B4-BE49-F238E27FC236}">
                <a16:creationId xmlns:a16="http://schemas.microsoft.com/office/drawing/2014/main" id="{606432A0-5050-8DCF-E13E-41C5B1734711}"/>
              </a:ext>
            </a:extLst>
          </p:cNvPr>
          <p:cNvSpPr/>
          <p:nvPr/>
        </p:nvSpPr>
        <p:spPr>
          <a:xfrm>
            <a:off x="9399005" y="4907225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9" name="Freeform 21">
            <a:extLst>
              <a:ext uri="{FF2B5EF4-FFF2-40B4-BE49-F238E27FC236}">
                <a16:creationId xmlns:a16="http://schemas.microsoft.com/office/drawing/2014/main" id="{69F8A5BE-4491-64F4-6159-278932E1FF62}"/>
              </a:ext>
            </a:extLst>
          </p:cNvPr>
          <p:cNvSpPr/>
          <p:nvPr/>
        </p:nvSpPr>
        <p:spPr>
          <a:xfrm>
            <a:off x="9321905" y="7403003"/>
            <a:ext cx="610500" cy="610500"/>
          </a:xfrm>
          <a:custGeom>
            <a:avLst/>
            <a:gdLst/>
            <a:ahLst/>
            <a:cxnLst/>
            <a:rect l="l" t="t" r="r" b="b"/>
            <a:pathLst>
              <a:path w="610500" h="610500">
                <a:moveTo>
                  <a:pt x="0" y="0"/>
                </a:moveTo>
                <a:lnTo>
                  <a:pt x="610500" y="0"/>
                </a:lnTo>
                <a:lnTo>
                  <a:pt x="610500" y="610500"/>
                </a:lnTo>
                <a:lnTo>
                  <a:pt x="0" y="610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3" name="TextBox 9">
            <a:extLst>
              <a:ext uri="{FF2B5EF4-FFF2-40B4-BE49-F238E27FC236}">
                <a16:creationId xmlns:a16="http://schemas.microsoft.com/office/drawing/2014/main" id="{6816DB8B-92FB-B045-BF7B-30355414DC07}"/>
              </a:ext>
            </a:extLst>
          </p:cNvPr>
          <p:cNvSpPr txBox="1"/>
          <p:nvPr/>
        </p:nvSpPr>
        <p:spPr>
          <a:xfrm>
            <a:off x="10319513" y="7415179"/>
            <a:ext cx="6217383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PCA, </a:t>
            </a:r>
            <a:r>
              <a:rPr lang="en-US" sz="3000" b="1" dirty="0" err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Fst</a:t>
            </a:r>
            <a:r>
              <a:rPr lang="en-US" sz="3000" b="1" dirty="0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 and </a:t>
            </a:r>
            <a:r>
              <a:rPr lang="en-US" sz="3000" b="1" dirty="0" err="1">
                <a:solidFill>
                  <a:srgbClr val="141414"/>
                </a:solidFill>
                <a:latin typeface="Poppins Bold"/>
                <a:ea typeface="Poppins Bold"/>
                <a:cs typeface="Poppins Bold"/>
                <a:sym typeface="Poppins Bold"/>
              </a:rPr>
              <a:t>BayPass</a:t>
            </a:r>
            <a:endParaRPr lang="en-US" sz="3000" b="1" dirty="0">
              <a:solidFill>
                <a:srgbClr val="141414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54" name="TextBox 10">
            <a:extLst>
              <a:ext uri="{FF2B5EF4-FFF2-40B4-BE49-F238E27FC236}">
                <a16:creationId xmlns:a16="http://schemas.microsoft.com/office/drawing/2014/main" id="{4EEEB824-D597-DB96-00C2-B5A99ACF16FC}"/>
              </a:ext>
            </a:extLst>
          </p:cNvPr>
          <p:cNvSpPr txBox="1"/>
          <p:nvPr/>
        </p:nvSpPr>
        <p:spPr>
          <a:xfrm>
            <a:off x="10250736" y="7953788"/>
            <a:ext cx="7004861" cy="16106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PCA and </a:t>
            </a:r>
            <a:r>
              <a:rPr lang="en-US" sz="20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Fst</a:t>
            </a: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are used to assess the presence of a significative differences between the two population. While </a:t>
            </a:r>
            <a:r>
              <a:rPr lang="en-US" sz="2000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BayPass</a:t>
            </a:r>
            <a:r>
              <a:rPr lang="en-US" sz="2000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detected correlations between allele frequencies and ecological variables.</a:t>
            </a:r>
          </a:p>
        </p:txBody>
      </p:sp>
      <p:pic>
        <p:nvPicPr>
          <p:cNvPr id="56" name="Immagine 55">
            <a:extLst>
              <a:ext uri="{FF2B5EF4-FFF2-40B4-BE49-F238E27FC236}">
                <a16:creationId xmlns:a16="http://schemas.microsoft.com/office/drawing/2014/main" id="{4D7B49DF-7568-76EB-10D6-43551A92C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502145"/>
            <a:ext cx="6677957" cy="4648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7" name="TextBox 5">
            <a:extLst>
              <a:ext uri="{FF2B5EF4-FFF2-40B4-BE49-F238E27FC236}">
                <a16:creationId xmlns:a16="http://schemas.microsoft.com/office/drawing/2014/main" id="{483420FA-9EC7-66E2-C20A-0BB2F69E8FA2}"/>
              </a:ext>
            </a:extLst>
          </p:cNvPr>
          <p:cNvSpPr txBox="1"/>
          <p:nvPr/>
        </p:nvSpPr>
        <p:spPr>
          <a:xfrm>
            <a:off x="914400" y="6297879"/>
            <a:ext cx="7896070" cy="1817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Comparison of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esemplars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of </a:t>
            </a:r>
            <a:r>
              <a:rPr lang="en-US" sz="2400" i="1" dirty="0" err="1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Pelobatrachus</a:t>
            </a:r>
            <a:r>
              <a:rPr lang="en-US" sz="2400" i="1" dirty="0">
                <a:solidFill>
                  <a:srgbClr val="141414"/>
                </a:solidFill>
                <a:latin typeface="Poppins Light"/>
                <a:ea typeface="Poppins Light"/>
                <a:cs typeface="Poppins Light"/>
                <a:sym typeface="Poppins Light"/>
              </a:rPr>
              <a:t> Nasutus, one coming from protected environment (on the right) and the other one from fragmented environment (on the left)[7].</a:t>
            </a:r>
            <a:endParaRPr lang="en-US" sz="2400" dirty="0">
              <a:solidFill>
                <a:srgbClr val="141414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9291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880</Words>
  <Application>Microsoft Office PowerPoint</Application>
  <PresentationFormat>Personalizzato</PresentationFormat>
  <Paragraphs>74</Paragraphs>
  <Slides>12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Aptos</vt:lpstr>
      <vt:lpstr>Poppins Light</vt:lpstr>
      <vt:lpstr>Calibri</vt:lpstr>
      <vt:lpstr>Arial</vt:lpstr>
      <vt:lpstr>Poppins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Marco Cuscunà - marco.cuscuna@studio.unibo.it</cp:lastModifiedBy>
  <cp:revision>2</cp:revision>
  <dcterms:created xsi:type="dcterms:W3CDTF">2006-08-16T00:00:00Z</dcterms:created>
  <dcterms:modified xsi:type="dcterms:W3CDTF">2025-09-01T07:07:48Z</dcterms:modified>
  <dc:identifier>DAGxdIVCWlI</dc:identifier>
</cp:coreProperties>
</file>

<file path=docProps/thumbnail.jpeg>
</file>